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4" r:id="rId2"/>
    <p:sldId id="262" r:id="rId3"/>
    <p:sldId id="273" r:id="rId4"/>
    <p:sldId id="302" r:id="rId5"/>
    <p:sldId id="303" r:id="rId6"/>
    <p:sldId id="305" r:id="rId7"/>
    <p:sldId id="258" r:id="rId8"/>
    <p:sldId id="297" r:id="rId9"/>
    <p:sldId id="296" r:id="rId10"/>
    <p:sldId id="299" r:id="rId11"/>
    <p:sldId id="276" r:id="rId12"/>
    <p:sldId id="310" r:id="rId13"/>
    <p:sldId id="282" r:id="rId14"/>
    <p:sldId id="300" r:id="rId15"/>
    <p:sldId id="301" r:id="rId16"/>
    <p:sldId id="275" r:id="rId17"/>
    <p:sldId id="266" r:id="rId18"/>
    <p:sldId id="308" r:id="rId19"/>
    <p:sldId id="298" r:id="rId20"/>
    <p:sldId id="309" r:id="rId21"/>
    <p:sldId id="278" r:id="rId22"/>
    <p:sldId id="277" r:id="rId23"/>
    <p:sldId id="260" r:id="rId24"/>
    <p:sldId id="263" r:id="rId25"/>
    <p:sldId id="311" r:id="rId26"/>
    <p:sldId id="283" r:id="rId27"/>
  </p:sldIdLst>
  <p:sldSz cx="9144000" cy="6858000" type="screen4x3"/>
  <p:notesSz cx="6769100" cy="9906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79191" autoAdjust="0"/>
  </p:normalViewPr>
  <p:slideViewPr>
    <p:cSldViewPr>
      <p:cViewPr varScale="1">
        <p:scale>
          <a:sx n="129" d="100"/>
          <a:sy n="129" d="100"/>
        </p:scale>
        <p:origin x="30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62" y="-90"/>
      </p:cViewPr>
      <p:guideLst>
        <p:guide orient="horz" pos="3119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257" y="0"/>
            <a:ext cx="2933277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334"/>
            <a:ext cx="2933277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257" y="9408334"/>
            <a:ext cx="2933277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435483-DEE1-4B17-BD65-341ADBC4A6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08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1710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824" y="0"/>
            <a:ext cx="2931710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78" y="4705799"/>
            <a:ext cx="5412146" cy="445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334"/>
            <a:ext cx="2931710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824" y="9408334"/>
            <a:ext cx="2931710" cy="4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4CD18B6-DA6B-4271-A4CD-165C6BB247E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3177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E0171-1CCC-4858-AB46-C57BCF20FC1D}" type="slidenum">
              <a:rPr lang="de-CH" smtClean="0"/>
              <a:pPr eaLnBrk="1" hangingPunct="1"/>
              <a:t>1</a:t>
            </a:fld>
            <a:endParaRPr lang="de-CH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dirty="0"/>
              <a:t>Geschätzte Damen und Herren, Liebe Midnight Basket Emmen-Fans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Gäste?</a:t>
            </a:r>
          </a:p>
          <a:p>
            <a:pPr eaLnBrk="1" hangingPunct="1">
              <a:lnSpc>
                <a:spcPct val="90000"/>
              </a:lnSpc>
            </a:pPr>
            <a:endParaRPr lang="de-CH" dirty="0"/>
          </a:p>
          <a:p>
            <a:pPr eaLnBrk="1" hangingPunct="1">
              <a:lnSpc>
                <a:spcPct val="90000"/>
              </a:lnSpc>
            </a:pPr>
            <a:endParaRPr lang="de-CH" dirty="0"/>
          </a:p>
          <a:p>
            <a:pPr eaLnBrk="1" hangingPunct="1">
              <a:lnSpc>
                <a:spcPct val="90000"/>
              </a:lnSpc>
            </a:pPr>
            <a:r>
              <a:rPr lang="de-CH" dirty="0"/>
              <a:t>Begrüsse zur 11. ordentlichen Generalversammlung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Schön, dass ihr Zeit gefunden habt, mit mir, mit uns auf das vergangenen Jahr zurückzublicken.</a:t>
            </a:r>
          </a:p>
          <a:p>
            <a:pPr eaLnBrk="1" hangingPunct="1">
              <a:lnSpc>
                <a:spcPct val="90000"/>
              </a:lnSpc>
            </a:pPr>
            <a:endParaRPr lang="de-CH" dirty="0"/>
          </a:p>
          <a:p>
            <a:pPr eaLnBrk="1" hangingPunct="1">
              <a:lnSpc>
                <a:spcPct val="90000"/>
              </a:lnSpc>
            </a:pPr>
            <a:r>
              <a:rPr lang="de-CH" dirty="0"/>
              <a:t>Einladungen sind fristgerecht verschickt worden. Es wurden kein Anträge zuhanden des Vorstandes eingereicht.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Bitte tragt euch in die Präsenzlisten ein.</a:t>
            </a:r>
          </a:p>
        </p:txBody>
      </p:sp>
    </p:spTree>
    <p:extLst>
      <p:ext uri="{BB962C8B-B14F-4D97-AF65-F5344CB8AC3E}">
        <p14:creationId xmlns:p14="http://schemas.microsoft.com/office/powerpoint/2010/main" val="396124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1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5D5D3B-F1A0-4CCE-8358-02339CFE613D}" type="slidenum">
              <a:rPr lang="de-CH" smtClean="0"/>
              <a:pPr eaLnBrk="1" hangingPunct="1"/>
              <a:t>11</a:t>
            </a:fld>
            <a:endParaRPr lang="de-CH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02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12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/>
              <a:t>Halle, personelle und finanzielle Unterstützung erwähnen</a:t>
            </a:r>
          </a:p>
        </p:txBody>
      </p:sp>
    </p:spTree>
    <p:extLst>
      <p:ext uri="{BB962C8B-B14F-4D97-AF65-F5344CB8AC3E}">
        <p14:creationId xmlns:p14="http://schemas.microsoft.com/office/powerpoint/2010/main" val="127740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13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873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325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15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26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6E4774-FB72-486B-B6FC-0D81FDBCA73F}" type="slidenum">
              <a:rPr lang="de-CH" smtClean="0"/>
              <a:pPr eaLnBrk="1" hangingPunct="1"/>
              <a:t>16</a:t>
            </a:fld>
            <a:endParaRPr lang="de-CH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dirty="0"/>
              <a:t>Abstimmung dafür</a:t>
            </a:r>
          </a:p>
          <a:p>
            <a:r>
              <a:rPr lang="de-CH" dirty="0"/>
              <a:t>Abstimmung dagegen</a:t>
            </a:r>
          </a:p>
          <a:p>
            <a:r>
              <a:rPr lang="de-CH" dirty="0"/>
              <a:t>Abstimmung Enthaltungen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098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D4E81-38C9-49F6-9E12-153CCA3C78CF}" type="slidenum">
              <a:rPr lang="de-CH" smtClean="0"/>
              <a:pPr eaLnBrk="1" hangingPunct="1"/>
              <a:t>17</a:t>
            </a:fld>
            <a:endParaRPr lang="de-CH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dirty="0"/>
              <a:t>Abstimmung dafür</a:t>
            </a:r>
          </a:p>
          <a:p>
            <a:r>
              <a:rPr lang="de-CH" dirty="0"/>
              <a:t>Abstimmung dagegen</a:t>
            </a:r>
          </a:p>
          <a:p>
            <a:r>
              <a:rPr lang="de-CH" dirty="0"/>
              <a:t>Abstimmung Enthaltungen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298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18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64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Abstimmung dafür</a:t>
            </a:r>
          </a:p>
          <a:p>
            <a:r>
              <a:rPr lang="de-CH" dirty="0"/>
              <a:t>Abstimmung dagegen</a:t>
            </a:r>
          </a:p>
          <a:p>
            <a:r>
              <a:rPr lang="de-CH" dirty="0"/>
              <a:t>Abstimmung Enthaltungen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79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B2495-2525-42A6-B13C-9E663A4D5D35}" type="slidenum">
              <a:rPr lang="de-CH" smtClean="0"/>
              <a:pPr eaLnBrk="1" hangingPunct="1"/>
              <a:t>2</a:t>
            </a:fld>
            <a:endParaRPr lang="de-CH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dirty="0"/>
              <a:t>Gibt es Änderungswünsche zur Traktandenliste?</a:t>
            </a:r>
          </a:p>
        </p:txBody>
      </p:sp>
    </p:spTree>
    <p:extLst>
      <p:ext uri="{BB962C8B-B14F-4D97-AF65-F5344CB8AC3E}">
        <p14:creationId xmlns:p14="http://schemas.microsoft.com/office/powerpoint/2010/main" val="297659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20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dirty="0"/>
              <a:t>Abstimmung dafür</a:t>
            </a:r>
          </a:p>
          <a:p>
            <a:r>
              <a:rPr lang="de-CH" dirty="0"/>
              <a:t>Abstimmung dagegen</a:t>
            </a:r>
          </a:p>
          <a:p>
            <a:r>
              <a:rPr lang="de-CH" dirty="0"/>
              <a:t>Abstimmung Enthaltungen</a:t>
            </a:r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220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01.2018 an Vorstandssitzung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Yvonne Marbacher ist wieder ausgeschieden, da die Gemeinde wohl Stellenprozente streicht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9294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C5CEF1-84C7-490C-A331-1A0A830BBEA7}" type="slidenum">
              <a:rPr lang="de-CH" smtClean="0"/>
              <a:pPr eaLnBrk="1" hangingPunct="1"/>
              <a:t>22</a:t>
            </a:fld>
            <a:endParaRPr lang="de-CH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71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04E7B9-8B65-4174-9F69-63ECE75E688A}" type="slidenum">
              <a:rPr lang="de-CH" smtClean="0"/>
              <a:pPr eaLnBrk="1" hangingPunct="1"/>
              <a:t>23</a:t>
            </a:fld>
            <a:endParaRPr lang="de-CH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Fragen ob man sich zur Wahl wieder zur Verfügung stellt</a:t>
            </a:r>
          </a:p>
          <a:p>
            <a:pPr marL="228600" indent="-228600">
              <a:buAutoNum type="arabicPeriod"/>
            </a:pPr>
            <a:r>
              <a:rPr lang="de-CH" dirty="0"/>
              <a:t>Abstimmung </a:t>
            </a:r>
          </a:p>
          <a:p>
            <a:pPr marL="685800" lvl="1" indent="-228600">
              <a:buFont typeface="+mj-lt"/>
              <a:buAutoNum type="alphaLcParenR"/>
            </a:pPr>
            <a:r>
              <a:rPr lang="de-CH" dirty="0"/>
              <a:t>Abstimmung dafür </a:t>
            </a:r>
            <a:r>
              <a:rPr lang="de-CH" dirty="0">
                <a:sym typeface="Wingdings" panose="05000000000000000000" pitchFamily="2" charset="2"/>
              </a:rPr>
              <a:t> zählen</a:t>
            </a:r>
          </a:p>
          <a:p>
            <a:pPr marL="685800" lvl="1" indent="-228600">
              <a:buFont typeface="+mj-lt"/>
              <a:buAutoNum type="alphaLcParenR"/>
            </a:pPr>
            <a:r>
              <a:rPr lang="de-CH" dirty="0"/>
              <a:t>Abstimmung dagegen </a:t>
            </a:r>
            <a:r>
              <a:rPr lang="de-CH" dirty="0">
                <a:sym typeface="Wingdings" panose="05000000000000000000" pitchFamily="2" charset="2"/>
              </a:rPr>
              <a:t> zählen</a:t>
            </a:r>
            <a:endParaRPr lang="de-CH" dirty="0"/>
          </a:p>
          <a:p>
            <a:pPr marL="685800" lvl="1" indent="-228600">
              <a:buFont typeface="+mj-lt"/>
              <a:buAutoNum type="alphaLcParenR"/>
            </a:pPr>
            <a:r>
              <a:rPr lang="de-CH"/>
              <a:t>Abstimmung Enthaltungen </a:t>
            </a:r>
            <a:r>
              <a:rPr lang="de-CH">
                <a:sym typeface="Wingdings" panose="05000000000000000000" pitchFamily="2" charset="2"/>
              </a:rPr>
              <a:t> zählen</a:t>
            </a:r>
            <a:endParaRPr lang="de-CH" dirty="0"/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070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C19E4C-0ECB-4CFF-8B48-BB6A83278713}" type="slidenum">
              <a:rPr lang="de-CH" smtClean="0"/>
              <a:pPr eaLnBrk="1" hangingPunct="1"/>
              <a:t>24</a:t>
            </a:fld>
            <a:endParaRPr lang="de-CH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2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1C03C-8B36-408A-8AEB-42E7C33FC6E4}" type="slidenum">
              <a:rPr lang="de-CH" smtClean="0"/>
              <a:pPr eaLnBrk="1" hangingPunct="1"/>
              <a:t>25</a:t>
            </a:fld>
            <a:endParaRPr lang="de-CH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063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205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50756B-026B-464C-9639-880BDE19B09F}" type="slidenum">
              <a:rPr lang="de-CH" smtClean="0"/>
              <a:pPr eaLnBrk="1" hangingPunct="1"/>
              <a:t>3</a:t>
            </a:fld>
            <a:endParaRPr lang="de-CH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30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5362" lvl="1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2000" dirty="0"/>
              <a:t>Freiwillige/-r Stimmenzähler/-in?</a:t>
            </a:r>
          </a:p>
          <a:p>
            <a:pPr marL="995362" marR="0" lvl="1" indent="-4572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CH" sz="2000" dirty="0"/>
              <a:t>Stimmrechte </a:t>
            </a:r>
            <a:r>
              <a:rPr lang="de-CH" sz="2000" dirty="0">
                <a:sym typeface="Wingdings" panose="05000000000000000000" pitchFamily="2" charset="2"/>
              </a:rPr>
              <a:t> </a:t>
            </a:r>
            <a:r>
              <a:rPr lang="de-CH" sz="2000" dirty="0"/>
              <a:t>Stimmberechtigt sind alle eingetragenen Kollektivmitglieder, sie haben das 20-fache Stimmrecht, alle Einzelmitglieder haben Einzelstimmrecht.</a:t>
            </a:r>
          </a:p>
          <a:p>
            <a:pPr marL="1371600" lvl="2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de-CH" sz="2000" dirty="0"/>
              <a:t>Juristische Personen anwesend? </a:t>
            </a:r>
            <a:r>
              <a:rPr lang="de-CH" sz="2000" dirty="0">
                <a:sym typeface="Wingdings" panose="05000000000000000000" pitchFamily="2" charset="2"/>
              </a:rPr>
              <a:t> Anzahl notieren</a:t>
            </a:r>
            <a:endParaRPr lang="de-CH" sz="2000" dirty="0"/>
          </a:p>
          <a:p>
            <a:pPr marL="1371600" lvl="2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de-CH" sz="2000" dirty="0"/>
              <a:t>Natürliche Personen anwesend? </a:t>
            </a:r>
            <a:r>
              <a:rPr lang="de-CH" sz="2000" dirty="0">
                <a:sym typeface="Wingdings" panose="05000000000000000000" pitchFamily="2" charset="2"/>
              </a:rPr>
              <a:t> Anzahl notieren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8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Abstimmung dafür</a:t>
            </a:r>
          </a:p>
          <a:p>
            <a:r>
              <a:rPr lang="de-CH" dirty="0"/>
              <a:t>Abstimmung dagegen</a:t>
            </a:r>
          </a:p>
          <a:p>
            <a:r>
              <a:rPr lang="de-CH" dirty="0"/>
              <a:t>Abstimmung Enthaltungen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26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833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6C8CBE-B6F0-4095-B428-FF997E0AA608}" type="slidenum">
              <a:rPr lang="de-CH" smtClean="0"/>
              <a:pPr eaLnBrk="1" hangingPunct="1"/>
              <a:t>7</a:t>
            </a:fld>
            <a:endParaRPr lang="de-CH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sz="1800" dirty="0"/>
              <a:t>Kurz einige Statistische Aussagen</a:t>
            </a:r>
          </a:p>
          <a:p>
            <a:pPr eaLnBrk="1" hangingPunct="1"/>
            <a:endParaRPr lang="de-CH" sz="1800" dirty="0"/>
          </a:p>
          <a:p>
            <a:pPr eaLnBrk="1" hangingPunct="1"/>
            <a:r>
              <a:rPr lang="de-CH" sz="1800" dirty="0"/>
              <a:t>Nochmals der Anstieg</a:t>
            </a:r>
          </a:p>
          <a:p>
            <a:pPr eaLnBrk="1" hangingPunct="1"/>
            <a:endParaRPr lang="de-CH" sz="1800" dirty="0"/>
          </a:p>
          <a:p>
            <a:pPr eaLnBrk="1" hangingPunct="1"/>
            <a:endParaRPr lang="de-CH" sz="1800" dirty="0"/>
          </a:p>
          <a:p>
            <a:pPr eaLnBrk="1" hangingPunct="1"/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98057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085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Mutterschaft Mira</a:t>
            </a:r>
            <a:r>
              <a:rPr lang="de-CH" dirty="0"/>
              <a:t>: Mira seit Oktober 2015 dabei. Im Dezember 2015 zum ersten Mal die Leitung in der Halle ganz allein. Januar 2015 Einführung Arber in die Abendleitung. Geburt von </a:t>
            </a:r>
            <a:r>
              <a:rPr lang="de-CH" dirty="0" err="1"/>
              <a:t>Rian</a:t>
            </a:r>
            <a:r>
              <a:rPr lang="de-CH" dirty="0"/>
              <a:t> im Oktober 2017</a:t>
            </a:r>
          </a:p>
          <a:p>
            <a:r>
              <a:rPr lang="de-CH" b="1" dirty="0"/>
              <a:t>Projektleitung durch Abendleiter</a:t>
            </a:r>
            <a:r>
              <a:rPr lang="de-CH" dirty="0"/>
              <a:t>: Im Mai 2017 wurde der Vorstand über die Schwangerschaft von Mira Birrer informiert. Die Abendleitung erklärt sich bereit zu dritt die Projektleitung von Mira zu übernehmen.</a:t>
            </a:r>
          </a:p>
          <a:p>
            <a:r>
              <a:rPr lang="de-CH" b="1" dirty="0"/>
              <a:t>Startevent</a:t>
            </a:r>
            <a:r>
              <a:rPr lang="de-CH" dirty="0"/>
              <a:t>: 25.05.2017, toller Abend mit 92 TN, 58 M und 34 W</a:t>
            </a:r>
          </a:p>
          <a:p>
            <a:r>
              <a:rPr lang="de-CH" dirty="0"/>
              <a:t>Fast alle da: 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Arber, Timon, Simona -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Kittmy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Daniel, Janosch, Gabriel, Nando, Kevin, Valeria, Julian,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Srdjana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Dieu – André, Marcus, Miguel</a:t>
            </a:r>
          </a:p>
          <a:p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«Der Vorstand also Mitch, Marcus und Andre, haben den Hot Dog Stand geführt (haben sie übrigens toll gemacht! 😊)» 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gern geschehen, unsere Arbeit hat noch Verbesserungspotenzial ;-)</a:t>
            </a:r>
          </a:p>
          <a:p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Danke für deinen Besuch </a:t>
            </a:r>
            <a:r>
              <a:rPr lang="de-CH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Rian</a:t>
            </a:r>
            <a:r>
              <a:rPr lang="de-CH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 (Baby) und Mira + Partner!</a:t>
            </a:r>
            <a:endParaRPr lang="de-CH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e-CH" b="1" dirty="0" err="1"/>
              <a:t>Teamkurs</a:t>
            </a:r>
            <a:r>
              <a:rPr lang="de-CH" dirty="0"/>
              <a:t>: 13.01.2018. Jan Merz von Idee Sport. Im Kolben. Kurs für AL und Coaches. Anschliessend Döner und MBE-Abend. </a:t>
            </a:r>
            <a:br>
              <a:rPr lang="de-CH" dirty="0"/>
            </a:br>
            <a:r>
              <a:rPr lang="de-CH" dirty="0"/>
              <a:t>Kursinhalte waren «Förderung der Zusammenarbeit im Team», «Reaktion und Umgehen in Problemsituationen», «Verhalten während der Arbeit» und für die Abendleitung </a:t>
            </a:r>
            <a:r>
              <a:rPr lang="de-CH" dirty="0" err="1"/>
              <a:t>gabs</a:t>
            </a:r>
            <a:r>
              <a:rPr lang="de-CH" dirty="0"/>
              <a:t> </a:t>
            </a:r>
            <a:r>
              <a:rPr lang="de-CH" dirty="0" err="1"/>
              <a:t>nocht</a:t>
            </a:r>
            <a:r>
              <a:rPr lang="de-CH" dirty="0"/>
              <a:t> «Tipps und Infos für die Führung und Abendgestaltung»</a:t>
            </a:r>
          </a:p>
          <a:p>
            <a:r>
              <a:rPr lang="de-CH" b="1" dirty="0"/>
              <a:t>Ausflug </a:t>
            </a:r>
            <a:r>
              <a:rPr lang="de-CH" b="1" dirty="0" err="1"/>
              <a:t>Alpamare</a:t>
            </a:r>
            <a:r>
              <a:rPr lang="de-CH" dirty="0"/>
              <a:t>: Sonntag, 25.02.2018. Fast alle Coaches. Zusätzlich kamen 2 neue Coaches zum Team. Mussten keine Verluste verzeichnen </a:t>
            </a:r>
            <a:r>
              <a:rPr lang="de-CH" dirty="0">
                <a:sym typeface="Wingdings" panose="05000000000000000000" pitchFamily="2" charset="2"/>
              </a:rPr>
              <a:t>. Alle hatten Spass. Wichtiger Anlass um Team zu stärken. Fast die Hälft des Teams war neu dabei. </a:t>
            </a:r>
            <a:br>
              <a:rPr lang="de-CH" dirty="0"/>
            </a:br>
            <a:endParaRPr lang="de-CH" dirty="0"/>
          </a:p>
          <a:p>
            <a:r>
              <a:rPr lang="de-CH" dirty="0"/>
              <a:t>Kündigung von Marcus am 16.11.2017 während Vorstandssitzung per März 2018! Am 10.01.2018 an der </a:t>
            </a:r>
            <a:r>
              <a:rPr lang="de-CH" dirty="0" err="1"/>
              <a:t>Vorsstandssitzung</a:t>
            </a:r>
            <a:r>
              <a:rPr lang="de-CH" dirty="0"/>
              <a:t> die frohe Botschaft, er bleibt nun doch! </a:t>
            </a:r>
            <a:r>
              <a:rPr lang="de-CH" dirty="0" err="1"/>
              <a:t>Hurrah</a:t>
            </a:r>
            <a:r>
              <a:rPr lang="de-CH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D18B6-DA6B-4271-A4CD-165C6BB247E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25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AF38-78A7-4503-9155-212B53D9F9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7346" name="Picture 2" descr="J:\Backup\Projekte Business\orionIS\Projekte\Midnight Baket - Emmen\Marketing\Logo\MB-Logo 04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680298"/>
            <a:ext cx="1258044" cy="10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6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A3DA-469B-48BB-8CFF-2CE5BB33653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3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0A95-618F-45BD-B680-CD193CF3B76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2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F6B4-0A08-41E8-9AE6-03EF2441BDF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44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3010-66B7-4843-B89C-E6875BA39EE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7425" y="1600200"/>
            <a:ext cx="3889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853F-C833-4420-9E4A-D5CBEE5BB28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558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3AB0-3B0E-4EA4-A6F5-4EABA4B6D10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157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9654F-5AC9-4246-B365-5BB90E0E4AE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4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98E2-2C83-474D-B206-0BE92B783D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97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C855-1F3C-45C8-AD89-87D3A2A1EBA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14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9E16-92DD-461C-BE05-C1B6AF55842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15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8DA7B9-ABDF-4AE6-B530-05152DCDB66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031" name="Picture 124" descr="Midnight Bask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5988050"/>
            <a:ext cx="10429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2B2B2"/>
          </a:solidFill>
          <a:latin typeface="Futura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mbemmen.c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3096"/>
            <a:ext cx="6400800" cy="1752600"/>
          </a:xfrm>
        </p:spPr>
        <p:txBody>
          <a:bodyPr/>
          <a:lstStyle/>
          <a:p>
            <a:pPr eaLnBrk="1" hangingPunct="1"/>
            <a:r>
              <a:rPr lang="de-C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Herzlich willkommen</a:t>
            </a:r>
            <a:endParaRPr lang="de-C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Generalversammlung Saison 2017/18</a:t>
            </a:r>
            <a:b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Trägerverein</a:t>
            </a:r>
            <a:b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Midnight Basket Emmen</a:t>
            </a:r>
            <a:b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de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63A5AE7-4749-4DEC-8B78-88CB3F98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28800"/>
            <a:ext cx="2293767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2D9BD09B-2F79-4536-B8A0-3BB79B35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32656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Ausschnitt Tätigkeit MBE</a:t>
            </a:r>
            <a:endParaRPr lang="de-CH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2DA65F-BAAD-424C-9F5A-9D691931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4474">
            <a:off x="2555776" y="3140968"/>
            <a:ext cx="229276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3775FF-5753-4FA6-B9CB-E5F886A2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1838">
            <a:off x="3907077" y="1245140"/>
            <a:ext cx="2289158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BFE7C8-5B90-4AFE-9766-17E87F992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7695">
            <a:off x="5354910" y="2987969"/>
            <a:ext cx="2284811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F5F4F88-0E71-4E65-869C-CDEB7F93E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1630">
            <a:off x="6102504" y="1292914"/>
            <a:ext cx="228990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A8ED7D-AE46-400D-94CD-E831469A4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22102">
            <a:off x="767306" y="2602789"/>
            <a:ext cx="2290213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08D02D-09A8-404D-96AE-9105F8709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6753">
            <a:off x="3397206" y="2432871"/>
            <a:ext cx="2289906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616270-5A1E-4B1F-A39E-B03269A98C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01385">
            <a:off x="5497411" y="1420417"/>
            <a:ext cx="2288409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9B57A4F-BCA4-4E0B-BE50-28645ECBC97F}"/>
              </a:ext>
            </a:extLst>
          </p:cNvPr>
          <p:cNvSpPr txBox="1"/>
          <p:nvPr/>
        </p:nvSpPr>
        <p:spPr>
          <a:xfrm>
            <a:off x="1116361" y="3299459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30000"/>
              </a:spcBef>
              <a:defRPr/>
            </a:pPr>
            <a:r>
              <a:rPr lang="de-CH" dirty="0"/>
              <a:t>«…danach kamen wir alle zusammen und sagten den Coaches, dass sie sehr motiviert und energievoll waren. Es war ein toller erster Abend!»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B16D94-9B0C-4D01-A9C8-2214C87001B9}"/>
              </a:ext>
            </a:extLst>
          </p:cNvPr>
          <p:cNvSpPr txBox="1"/>
          <p:nvPr/>
        </p:nvSpPr>
        <p:spPr>
          <a:xfrm>
            <a:off x="1116361" y="3306524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de-CH" dirty="0"/>
              <a:t>«…um elf Uhr waren die Spiele und Tänze noch im vollen Gange und es war fast schade, die Jugendlichen auffordern zu müssen, die Halle zu verlassen.»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E6CE904-F7CE-42B5-BF6D-F229279272B3}"/>
              </a:ext>
            </a:extLst>
          </p:cNvPr>
          <p:cNvSpPr txBox="1"/>
          <p:nvPr/>
        </p:nvSpPr>
        <p:spPr>
          <a:xfrm>
            <a:off x="1116361" y="3304954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de-CH" dirty="0"/>
              <a:t>«…es waren erstaunlich viele Mädchen in der Halle. Fast niemand kam, um nur rumzusitzen. Alle spielten und es war eine sehr sportliche und angenehme Atmosphäre zu spüren.»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CD50A6F-2726-4B24-9D45-F85D339F54AE}"/>
              </a:ext>
            </a:extLst>
          </p:cNvPr>
          <p:cNvSpPr txBox="1"/>
          <p:nvPr/>
        </p:nvSpPr>
        <p:spPr>
          <a:xfrm>
            <a:off x="1116361" y="3300900"/>
            <a:ext cx="7488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de-CH" dirty="0"/>
              <a:t>«…ein paar konnten es nicht fassen das schon fast wieder 23.00 Uhr war.»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8BE7EEB-33BE-4900-A14C-64A42C19FF04}"/>
              </a:ext>
            </a:extLst>
          </p:cNvPr>
          <p:cNvSpPr txBox="1"/>
          <p:nvPr/>
        </p:nvSpPr>
        <p:spPr>
          <a:xfrm>
            <a:off x="1116361" y="3301063"/>
            <a:ext cx="74888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«…da zwei Jugendliche (sie 16J., er unbekannt) da waren, welche verlobt sind, waren auch die Themen wie Verlobung, Heirat, Familie und Herkunft sehr zentral und spannend zu diskutieren.»</a:t>
            </a:r>
          </a:p>
        </p:txBody>
      </p:sp>
    </p:spTree>
    <p:extLst>
      <p:ext uri="{BB962C8B-B14F-4D97-AF65-F5344CB8AC3E}">
        <p14:creationId xmlns:p14="http://schemas.microsoft.com/office/powerpoint/2010/main" val="934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1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7" y="476672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Dank geht an…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6D91E1F-4750-4093-BA9E-8E66217A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72816"/>
            <a:ext cx="87487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84250" indent="-446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1. Gemeinde und Kanton</a:t>
            </a:r>
          </a:p>
          <a:p>
            <a:pPr eaLnBrk="1" hangingPunct="1"/>
            <a:r>
              <a:rPr lang="de-DE" dirty="0"/>
              <a:t>2. Kirchengemeinde</a:t>
            </a:r>
          </a:p>
          <a:p>
            <a:pPr eaLnBrk="1" hangingPunct="1"/>
            <a:r>
              <a:rPr lang="de-DE" dirty="0"/>
              <a:t>3. Stiftungen</a:t>
            </a:r>
          </a:p>
          <a:p>
            <a:pPr eaLnBrk="1" hangingPunct="1"/>
            <a:r>
              <a:rPr lang="de-DE" dirty="0"/>
              <a:t>4. Mitglieder</a:t>
            </a:r>
          </a:p>
          <a:p>
            <a:pPr eaLnBrk="1" hangingPunct="1"/>
            <a:r>
              <a:rPr lang="de-DE" dirty="0"/>
              <a:t>5. Vorstand MBE</a:t>
            </a:r>
          </a:p>
          <a:p>
            <a:pPr eaLnBrk="1" hangingPunct="1"/>
            <a:r>
              <a:rPr lang="de-DE" dirty="0"/>
              <a:t>6. …und ganz besonders an Projektleitung, Abendleitung und Coaches</a:t>
            </a:r>
          </a:p>
        </p:txBody>
      </p:sp>
    </p:spTree>
    <p:extLst>
      <p:ext uri="{BB962C8B-B14F-4D97-AF65-F5344CB8AC3E}">
        <p14:creationId xmlns:p14="http://schemas.microsoft.com/office/powerpoint/2010/main" val="16011507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7921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Das Wort hat die Abendleitung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8E8204-0407-4210-A743-87B651F8A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0768"/>
            <a:ext cx="6264696" cy="469144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144B689-6DA8-4552-B864-B36B0FE1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32656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Ausflug vom 27.05.2017</a:t>
            </a:r>
            <a:endParaRPr lang="de-CH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A3D75E-A55E-40CD-92B6-039C6F9F4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3125"/>
            <a:ext cx="7884368" cy="44067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80D236-C725-4973-BEA8-80518EB64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016" y="1340768"/>
            <a:ext cx="391945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79216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Abnahme der Jahresrechnung und Bericht der Kontrollstelle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BEDFA61-EA0B-404C-AFCE-F99BADDDECCA}"/>
              </a:ext>
            </a:extLst>
          </p:cNvPr>
          <p:cNvSpPr/>
          <p:nvPr/>
        </p:nvSpPr>
        <p:spPr>
          <a:xfrm>
            <a:off x="2286000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Das Wort hat</a:t>
            </a:r>
            <a:b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Marcus Nauer</a:t>
            </a:r>
          </a:p>
        </p:txBody>
      </p:sp>
    </p:spTree>
    <p:extLst>
      <p:ext uri="{BB962C8B-B14F-4D97-AF65-F5344CB8AC3E}">
        <p14:creationId xmlns:p14="http://schemas.microsoft.com/office/powerpoint/2010/main" val="37382161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3"/>
          <p:cNvSpPr>
            <a:spLocks noChangeArrowheads="1"/>
          </p:cNvSpPr>
          <p:nvPr/>
        </p:nvSpPr>
        <p:spPr bwMode="auto">
          <a:xfrm>
            <a:off x="6156325" y="404813"/>
            <a:ext cx="1152525" cy="6119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764670" y="548680"/>
            <a:ext cx="4335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AA793A-6286-47CB-B962-8AA0092E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23" y="0"/>
            <a:ext cx="51467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A2DE283-AE8A-47E4-B481-6964B96CA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63" y="0"/>
            <a:ext cx="57344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Genehmigung des Budgets</a:t>
            </a:r>
            <a:endParaRPr lang="de-CH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95824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2CB2DD8-809A-4056-A229-8F0FFA9A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01" y="0"/>
            <a:ext cx="446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50913" y="639763"/>
            <a:ext cx="7437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4000">
              <a:solidFill>
                <a:srgbClr val="B2B2B2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935038"/>
          </a:xfrm>
        </p:spPr>
        <p:txBody>
          <a:bodyPr/>
          <a:lstStyle/>
          <a:p>
            <a:pPr marL="838200" indent="-838200" eaLnBrk="1" hangingPunct="1"/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Traktandenliste</a:t>
            </a:r>
            <a:br>
              <a:rPr lang="de-CH" sz="4000" dirty="0"/>
            </a:br>
            <a:br>
              <a:rPr lang="de-CH" sz="2000" dirty="0">
                <a:solidFill>
                  <a:schemeClr val="tx1"/>
                </a:solidFill>
              </a:rPr>
            </a:b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7950" y="1052513"/>
            <a:ext cx="874871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84250" indent="-446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 err="1"/>
              <a:t>Begrüssung</a:t>
            </a:r>
            <a:endParaRPr lang="de-DE" sz="2000" dirty="0"/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Wahl der Stimmenzähler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Abnahme des Protokolls der letztjährigen Generalversammlung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Jahresbericht des Präsidenten und der Abendleitung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Abnahme der Jahresrechnung und Bericht der Kontrollstelle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Festsetzung der Jahresbeiträge und Genehmigung des Budgets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Wahlen</a:t>
            </a:r>
          </a:p>
          <a:p>
            <a:pPr marL="1371600" lvl="2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de-DE" sz="2000" dirty="0"/>
              <a:t>Des Präsidenten</a:t>
            </a:r>
          </a:p>
          <a:p>
            <a:pPr marL="1371600" lvl="2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de-DE" sz="2000" dirty="0"/>
              <a:t>Des Vorstandes</a:t>
            </a:r>
          </a:p>
          <a:p>
            <a:pPr marL="1371600" lvl="2" indent="-457200" eaLnBrk="1" hangingPunct="1"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de-DE" sz="2000" dirty="0"/>
              <a:t>Der Revisoren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Ausblick auf die Vereinstätigkeiten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Anträge</a:t>
            </a: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de-DE" sz="2000" dirty="0"/>
              <a:t>Verschiedenes</a:t>
            </a:r>
            <a:endParaRPr lang="de-C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7" y="476672"/>
            <a:ext cx="79216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Festsetzung der Jahresbeiträge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2FAEE0-9465-471F-8EBE-C4E366A0A618}"/>
              </a:ext>
            </a:extLst>
          </p:cNvPr>
          <p:cNvSpPr txBox="1"/>
          <p:nvPr/>
        </p:nvSpPr>
        <p:spPr>
          <a:xfrm>
            <a:off x="2556148" y="299695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Einzelmitglied </a:t>
            </a:r>
            <a:r>
              <a:rPr lang="de-CH" sz="2400" b="1" dirty="0">
                <a:sym typeface="Wingdings" panose="05000000000000000000" pitchFamily="2" charset="2"/>
              </a:rPr>
              <a:t></a:t>
            </a:r>
            <a:r>
              <a:rPr lang="de-CH" sz="2400" b="1" dirty="0"/>
              <a:t> CHF 30.00</a:t>
            </a:r>
          </a:p>
          <a:p>
            <a:r>
              <a:rPr lang="de-CH" sz="2400" b="1" dirty="0">
                <a:sym typeface="Wingdings" panose="05000000000000000000" pitchFamily="2" charset="2"/>
              </a:rPr>
              <a:t>Jur. Personen  </a:t>
            </a:r>
            <a:r>
              <a:rPr lang="de-CH" sz="2400" b="1" dirty="0"/>
              <a:t>CHF 100.00 </a:t>
            </a:r>
          </a:p>
        </p:txBody>
      </p:sp>
    </p:spTree>
    <p:extLst>
      <p:ext uri="{BB962C8B-B14F-4D97-AF65-F5344CB8AC3E}">
        <p14:creationId xmlns:p14="http://schemas.microsoft.com/office/powerpoint/2010/main" val="2469522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4.bp.blogspot.com/-1T5-OBUGgxg/Tywohd5ypUI/AAAAAAAACJU/wVuStmu8-ak/s1600/Danke+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7"/>
          <a:stretch/>
        </p:blipFill>
        <p:spPr bwMode="auto">
          <a:xfrm>
            <a:off x="539750" y="1844675"/>
            <a:ext cx="5072063" cy="424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93738" y="692150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Verabschiedungen...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2095500" y="3191702"/>
            <a:ext cx="3756660" cy="1936558"/>
          </a:xfrm>
          <a:custGeom>
            <a:avLst/>
            <a:gdLst>
              <a:gd name="connsiteX0" fmla="*/ 2209800 w 3756660"/>
              <a:gd name="connsiteY0" fmla="*/ 366838 h 1936558"/>
              <a:gd name="connsiteX1" fmla="*/ 2110740 w 3756660"/>
              <a:gd name="connsiteY1" fmla="*/ 374458 h 1936558"/>
              <a:gd name="connsiteX2" fmla="*/ 2049780 w 3756660"/>
              <a:gd name="connsiteY2" fmla="*/ 389698 h 1936558"/>
              <a:gd name="connsiteX3" fmla="*/ 1996440 w 3756660"/>
              <a:gd name="connsiteY3" fmla="*/ 397318 h 1936558"/>
              <a:gd name="connsiteX4" fmla="*/ 1927860 w 3756660"/>
              <a:gd name="connsiteY4" fmla="*/ 412558 h 1936558"/>
              <a:gd name="connsiteX5" fmla="*/ 1737360 w 3756660"/>
              <a:gd name="connsiteY5" fmla="*/ 443038 h 1936558"/>
              <a:gd name="connsiteX6" fmla="*/ 1638300 w 3756660"/>
              <a:gd name="connsiteY6" fmla="*/ 465898 h 1936558"/>
              <a:gd name="connsiteX7" fmla="*/ 1524000 w 3756660"/>
              <a:gd name="connsiteY7" fmla="*/ 488758 h 1936558"/>
              <a:gd name="connsiteX8" fmla="*/ 1333500 w 3756660"/>
              <a:gd name="connsiteY8" fmla="*/ 511618 h 1936558"/>
              <a:gd name="connsiteX9" fmla="*/ 1165860 w 3756660"/>
              <a:gd name="connsiteY9" fmla="*/ 549718 h 1936558"/>
              <a:gd name="connsiteX10" fmla="*/ 1104900 w 3756660"/>
              <a:gd name="connsiteY10" fmla="*/ 564958 h 1936558"/>
              <a:gd name="connsiteX11" fmla="*/ 1043940 w 3756660"/>
              <a:gd name="connsiteY11" fmla="*/ 572578 h 1936558"/>
              <a:gd name="connsiteX12" fmla="*/ 937260 w 3756660"/>
              <a:gd name="connsiteY12" fmla="*/ 595438 h 1936558"/>
              <a:gd name="connsiteX13" fmla="*/ 906780 w 3756660"/>
              <a:gd name="connsiteY13" fmla="*/ 610678 h 1936558"/>
              <a:gd name="connsiteX14" fmla="*/ 868680 w 3756660"/>
              <a:gd name="connsiteY14" fmla="*/ 633538 h 1936558"/>
              <a:gd name="connsiteX15" fmla="*/ 845820 w 3756660"/>
              <a:gd name="connsiteY15" fmla="*/ 641158 h 1936558"/>
              <a:gd name="connsiteX16" fmla="*/ 822960 w 3756660"/>
              <a:gd name="connsiteY16" fmla="*/ 656398 h 1936558"/>
              <a:gd name="connsiteX17" fmla="*/ 777240 w 3756660"/>
              <a:gd name="connsiteY17" fmla="*/ 671638 h 1936558"/>
              <a:gd name="connsiteX18" fmla="*/ 716280 w 3756660"/>
              <a:gd name="connsiteY18" fmla="*/ 686878 h 1936558"/>
              <a:gd name="connsiteX19" fmla="*/ 655320 w 3756660"/>
              <a:gd name="connsiteY19" fmla="*/ 709738 h 1936558"/>
              <a:gd name="connsiteX20" fmla="*/ 624840 w 3756660"/>
              <a:gd name="connsiteY20" fmla="*/ 724978 h 1936558"/>
              <a:gd name="connsiteX21" fmla="*/ 541020 w 3756660"/>
              <a:gd name="connsiteY21" fmla="*/ 740218 h 1936558"/>
              <a:gd name="connsiteX22" fmla="*/ 518160 w 3756660"/>
              <a:gd name="connsiteY22" fmla="*/ 747838 h 1936558"/>
              <a:gd name="connsiteX23" fmla="*/ 487680 w 3756660"/>
              <a:gd name="connsiteY23" fmla="*/ 755458 h 1936558"/>
              <a:gd name="connsiteX24" fmla="*/ 434340 w 3756660"/>
              <a:gd name="connsiteY24" fmla="*/ 770698 h 1936558"/>
              <a:gd name="connsiteX25" fmla="*/ 320040 w 3756660"/>
              <a:gd name="connsiteY25" fmla="*/ 785938 h 1936558"/>
              <a:gd name="connsiteX26" fmla="*/ 266700 w 3756660"/>
              <a:gd name="connsiteY26" fmla="*/ 801178 h 1936558"/>
              <a:gd name="connsiteX27" fmla="*/ 243840 w 3756660"/>
              <a:gd name="connsiteY27" fmla="*/ 808798 h 1936558"/>
              <a:gd name="connsiteX28" fmla="*/ 167640 w 3756660"/>
              <a:gd name="connsiteY28" fmla="*/ 862138 h 1936558"/>
              <a:gd name="connsiteX29" fmla="*/ 137160 w 3756660"/>
              <a:gd name="connsiteY29" fmla="*/ 892618 h 1936558"/>
              <a:gd name="connsiteX30" fmla="*/ 60960 w 3756660"/>
              <a:gd name="connsiteY30" fmla="*/ 961198 h 1936558"/>
              <a:gd name="connsiteX31" fmla="*/ 22860 w 3756660"/>
              <a:gd name="connsiteY31" fmla="*/ 1006918 h 1936558"/>
              <a:gd name="connsiteX32" fmla="*/ 0 w 3756660"/>
              <a:gd name="connsiteY32" fmla="*/ 1121218 h 1936558"/>
              <a:gd name="connsiteX33" fmla="*/ 7620 w 3756660"/>
              <a:gd name="connsiteY33" fmla="*/ 1555558 h 1936558"/>
              <a:gd name="connsiteX34" fmla="*/ 30480 w 3756660"/>
              <a:gd name="connsiteY34" fmla="*/ 1715578 h 1936558"/>
              <a:gd name="connsiteX35" fmla="*/ 60960 w 3756660"/>
              <a:gd name="connsiteY35" fmla="*/ 1799398 h 1936558"/>
              <a:gd name="connsiteX36" fmla="*/ 83820 w 3756660"/>
              <a:gd name="connsiteY36" fmla="*/ 1807018 h 1936558"/>
              <a:gd name="connsiteX37" fmla="*/ 99060 w 3756660"/>
              <a:gd name="connsiteY37" fmla="*/ 1829878 h 1936558"/>
              <a:gd name="connsiteX38" fmla="*/ 160020 w 3756660"/>
              <a:gd name="connsiteY38" fmla="*/ 1860358 h 1936558"/>
              <a:gd name="connsiteX39" fmla="*/ 213360 w 3756660"/>
              <a:gd name="connsiteY39" fmla="*/ 1875598 h 1936558"/>
              <a:gd name="connsiteX40" fmla="*/ 236220 w 3756660"/>
              <a:gd name="connsiteY40" fmla="*/ 1890838 h 1936558"/>
              <a:gd name="connsiteX41" fmla="*/ 281940 w 3756660"/>
              <a:gd name="connsiteY41" fmla="*/ 1906078 h 1936558"/>
              <a:gd name="connsiteX42" fmla="*/ 304800 w 3756660"/>
              <a:gd name="connsiteY42" fmla="*/ 1913698 h 1936558"/>
              <a:gd name="connsiteX43" fmla="*/ 327660 w 3756660"/>
              <a:gd name="connsiteY43" fmla="*/ 1921318 h 1936558"/>
              <a:gd name="connsiteX44" fmla="*/ 350520 w 3756660"/>
              <a:gd name="connsiteY44" fmla="*/ 1928938 h 1936558"/>
              <a:gd name="connsiteX45" fmla="*/ 495300 w 3756660"/>
              <a:gd name="connsiteY45" fmla="*/ 1936558 h 1936558"/>
              <a:gd name="connsiteX46" fmla="*/ 998220 w 3756660"/>
              <a:gd name="connsiteY46" fmla="*/ 1928938 h 1936558"/>
              <a:gd name="connsiteX47" fmla="*/ 2057400 w 3756660"/>
              <a:gd name="connsiteY47" fmla="*/ 1913698 h 1936558"/>
              <a:gd name="connsiteX48" fmla="*/ 2103120 w 3756660"/>
              <a:gd name="connsiteY48" fmla="*/ 1906078 h 1936558"/>
              <a:gd name="connsiteX49" fmla="*/ 2133600 w 3756660"/>
              <a:gd name="connsiteY49" fmla="*/ 1898458 h 1936558"/>
              <a:gd name="connsiteX50" fmla="*/ 2308860 w 3756660"/>
              <a:gd name="connsiteY50" fmla="*/ 1883218 h 1936558"/>
              <a:gd name="connsiteX51" fmla="*/ 2392680 w 3756660"/>
              <a:gd name="connsiteY51" fmla="*/ 1875598 h 1936558"/>
              <a:gd name="connsiteX52" fmla="*/ 2446020 w 3756660"/>
              <a:gd name="connsiteY52" fmla="*/ 1860358 h 1936558"/>
              <a:gd name="connsiteX53" fmla="*/ 2697480 w 3756660"/>
              <a:gd name="connsiteY53" fmla="*/ 1822258 h 1936558"/>
              <a:gd name="connsiteX54" fmla="*/ 2788920 w 3756660"/>
              <a:gd name="connsiteY54" fmla="*/ 1807018 h 1936558"/>
              <a:gd name="connsiteX55" fmla="*/ 2827020 w 3756660"/>
              <a:gd name="connsiteY55" fmla="*/ 1799398 h 1936558"/>
              <a:gd name="connsiteX56" fmla="*/ 2933700 w 3756660"/>
              <a:gd name="connsiteY56" fmla="*/ 1746058 h 1936558"/>
              <a:gd name="connsiteX57" fmla="*/ 2971800 w 3756660"/>
              <a:gd name="connsiteY57" fmla="*/ 1730818 h 1936558"/>
              <a:gd name="connsiteX58" fmla="*/ 3009900 w 3756660"/>
              <a:gd name="connsiteY58" fmla="*/ 1700338 h 1936558"/>
              <a:gd name="connsiteX59" fmla="*/ 3048000 w 3756660"/>
              <a:gd name="connsiteY59" fmla="*/ 1685098 h 1936558"/>
              <a:gd name="connsiteX60" fmla="*/ 3154680 w 3756660"/>
              <a:gd name="connsiteY60" fmla="*/ 1624138 h 1936558"/>
              <a:gd name="connsiteX61" fmla="*/ 3215640 w 3756660"/>
              <a:gd name="connsiteY61" fmla="*/ 1563178 h 1936558"/>
              <a:gd name="connsiteX62" fmla="*/ 3261360 w 3756660"/>
              <a:gd name="connsiteY62" fmla="*/ 1494598 h 1936558"/>
              <a:gd name="connsiteX63" fmla="*/ 3291840 w 3756660"/>
              <a:gd name="connsiteY63" fmla="*/ 1448878 h 1936558"/>
              <a:gd name="connsiteX64" fmla="*/ 3322320 w 3756660"/>
              <a:gd name="connsiteY64" fmla="*/ 1403158 h 1936558"/>
              <a:gd name="connsiteX65" fmla="*/ 3352800 w 3756660"/>
              <a:gd name="connsiteY65" fmla="*/ 1365058 h 1936558"/>
              <a:gd name="connsiteX66" fmla="*/ 3375660 w 3756660"/>
              <a:gd name="connsiteY66" fmla="*/ 1319338 h 1936558"/>
              <a:gd name="connsiteX67" fmla="*/ 3398520 w 3756660"/>
              <a:gd name="connsiteY67" fmla="*/ 1296478 h 1936558"/>
              <a:gd name="connsiteX68" fmla="*/ 3429000 w 3756660"/>
              <a:gd name="connsiteY68" fmla="*/ 1243138 h 1936558"/>
              <a:gd name="connsiteX69" fmla="*/ 3474720 w 3756660"/>
              <a:gd name="connsiteY69" fmla="*/ 1182178 h 1936558"/>
              <a:gd name="connsiteX70" fmla="*/ 3489960 w 3756660"/>
              <a:gd name="connsiteY70" fmla="*/ 1113598 h 1936558"/>
              <a:gd name="connsiteX71" fmla="*/ 3497580 w 3756660"/>
              <a:gd name="connsiteY71" fmla="*/ 1090738 h 1936558"/>
              <a:gd name="connsiteX72" fmla="*/ 3512820 w 3756660"/>
              <a:gd name="connsiteY72" fmla="*/ 1014538 h 1936558"/>
              <a:gd name="connsiteX73" fmla="*/ 3528060 w 3756660"/>
              <a:gd name="connsiteY73" fmla="*/ 953578 h 1936558"/>
              <a:gd name="connsiteX74" fmla="*/ 3535680 w 3756660"/>
              <a:gd name="connsiteY74" fmla="*/ 923098 h 1936558"/>
              <a:gd name="connsiteX75" fmla="*/ 3550920 w 3756660"/>
              <a:gd name="connsiteY75" fmla="*/ 839278 h 1936558"/>
              <a:gd name="connsiteX76" fmla="*/ 3558540 w 3756660"/>
              <a:gd name="connsiteY76" fmla="*/ 808798 h 1936558"/>
              <a:gd name="connsiteX77" fmla="*/ 3589020 w 3756660"/>
              <a:gd name="connsiteY77" fmla="*/ 641158 h 1936558"/>
              <a:gd name="connsiteX78" fmla="*/ 3596640 w 3756660"/>
              <a:gd name="connsiteY78" fmla="*/ 580198 h 1936558"/>
              <a:gd name="connsiteX79" fmla="*/ 3604260 w 3756660"/>
              <a:gd name="connsiteY79" fmla="*/ 526858 h 1936558"/>
              <a:gd name="connsiteX80" fmla="*/ 3611880 w 3756660"/>
              <a:gd name="connsiteY80" fmla="*/ 458278 h 1936558"/>
              <a:gd name="connsiteX81" fmla="*/ 3680460 w 3756660"/>
              <a:gd name="connsiteY81" fmla="*/ 313498 h 1936558"/>
              <a:gd name="connsiteX82" fmla="*/ 3710940 w 3756660"/>
              <a:gd name="connsiteY82" fmla="*/ 229678 h 1936558"/>
              <a:gd name="connsiteX83" fmla="*/ 3756660 w 3756660"/>
              <a:gd name="connsiteY83" fmla="*/ 84898 h 1936558"/>
              <a:gd name="connsiteX84" fmla="*/ 3329940 w 3756660"/>
              <a:gd name="connsiteY84" fmla="*/ 46798 h 1936558"/>
              <a:gd name="connsiteX85" fmla="*/ 3192780 w 3756660"/>
              <a:gd name="connsiteY85" fmla="*/ 54418 h 1936558"/>
              <a:gd name="connsiteX86" fmla="*/ 3169920 w 3756660"/>
              <a:gd name="connsiteY86" fmla="*/ 69658 h 1936558"/>
              <a:gd name="connsiteX87" fmla="*/ 3086100 w 3756660"/>
              <a:gd name="connsiteY87" fmla="*/ 115378 h 1936558"/>
              <a:gd name="connsiteX88" fmla="*/ 3040380 w 3756660"/>
              <a:gd name="connsiteY88" fmla="*/ 145858 h 1936558"/>
              <a:gd name="connsiteX89" fmla="*/ 2956560 w 3756660"/>
              <a:gd name="connsiteY89" fmla="*/ 206818 h 1936558"/>
              <a:gd name="connsiteX90" fmla="*/ 2903220 w 3756660"/>
              <a:gd name="connsiteY90" fmla="*/ 229678 h 1936558"/>
              <a:gd name="connsiteX91" fmla="*/ 2781300 w 3756660"/>
              <a:gd name="connsiteY91" fmla="*/ 275398 h 1936558"/>
              <a:gd name="connsiteX92" fmla="*/ 2705100 w 3756660"/>
              <a:gd name="connsiteY92" fmla="*/ 290638 h 1936558"/>
              <a:gd name="connsiteX93" fmla="*/ 2636520 w 3756660"/>
              <a:gd name="connsiteY93" fmla="*/ 321118 h 1936558"/>
              <a:gd name="connsiteX94" fmla="*/ 2613660 w 3756660"/>
              <a:gd name="connsiteY94" fmla="*/ 336358 h 1936558"/>
              <a:gd name="connsiteX95" fmla="*/ 2537460 w 3756660"/>
              <a:gd name="connsiteY95" fmla="*/ 359218 h 1936558"/>
              <a:gd name="connsiteX96" fmla="*/ 2491740 w 3756660"/>
              <a:gd name="connsiteY96" fmla="*/ 374458 h 1936558"/>
              <a:gd name="connsiteX97" fmla="*/ 2339340 w 3756660"/>
              <a:gd name="connsiteY97" fmla="*/ 389698 h 1936558"/>
              <a:gd name="connsiteX98" fmla="*/ 2247900 w 3756660"/>
              <a:gd name="connsiteY98" fmla="*/ 382078 h 1936558"/>
              <a:gd name="connsiteX99" fmla="*/ 2209800 w 3756660"/>
              <a:gd name="connsiteY99" fmla="*/ 366838 h 193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756660" h="1936558">
                <a:moveTo>
                  <a:pt x="2209800" y="366838"/>
                </a:moveTo>
                <a:cubicBezTo>
                  <a:pt x="2186940" y="365568"/>
                  <a:pt x="2143525" y="369774"/>
                  <a:pt x="2110740" y="374458"/>
                </a:cubicBezTo>
                <a:cubicBezTo>
                  <a:pt x="2090005" y="377420"/>
                  <a:pt x="2070319" y="385590"/>
                  <a:pt x="2049780" y="389698"/>
                </a:cubicBezTo>
                <a:cubicBezTo>
                  <a:pt x="2032168" y="393220"/>
                  <a:pt x="2014093" y="394008"/>
                  <a:pt x="1996440" y="397318"/>
                </a:cubicBezTo>
                <a:cubicBezTo>
                  <a:pt x="1973423" y="401634"/>
                  <a:pt x="1950823" y="407965"/>
                  <a:pt x="1927860" y="412558"/>
                </a:cubicBezTo>
                <a:cubicBezTo>
                  <a:pt x="1650477" y="468035"/>
                  <a:pt x="2072289" y="381014"/>
                  <a:pt x="1737360" y="443038"/>
                </a:cubicBezTo>
                <a:cubicBezTo>
                  <a:pt x="1704039" y="449209"/>
                  <a:pt x="1671436" y="458798"/>
                  <a:pt x="1638300" y="465898"/>
                </a:cubicBezTo>
                <a:cubicBezTo>
                  <a:pt x="1600308" y="474039"/>
                  <a:pt x="1562205" y="481683"/>
                  <a:pt x="1524000" y="488758"/>
                </a:cubicBezTo>
                <a:cubicBezTo>
                  <a:pt x="1421122" y="507810"/>
                  <a:pt x="1440617" y="503378"/>
                  <a:pt x="1333500" y="511618"/>
                </a:cubicBezTo>
                <a:cubicBezTo>
                  <a:pt x="1113097" y="566719"/>
                  <a:pt x="1358474" y="506915"/>
                  <a:pt x="1165860" y="549718"/>
                </a:cubicBezTo>
                <a:cubicBezTo>
                  <a:pt x="1145413" y="554262"/>
                  <a:pt x="1125487" y="561098"/>
                  <a:pt x="1104900" y="564958"/>
                </a:cubicBezTo>
                <a:cubicBezTo>
                  <a:pt x="1084773" y="568732"/>
                  <a:pt x="1064180" y="569464"/>
                  <a:pt x="1043940" y="572578"/>
                </a:cubicBezTo>
                <a:cubicBezTo>
                  <a:pt x="1024095" y="575631"/>
                  <a:pt x="943958" y="593950"/>
                  <a:pt x="937260" y="595438"/>
                </a:cubicBezTo>
                <a:cubicBezTo>
                  <a:pt x="927100" y="600518"/>
                  <a:pt x="916710" y="605161"/>
                  <a:pt x="906780" y="610678"/>
                </a:cubicBezTo>
                <a:cubicBezTo>
                  <a:pt x="893833" y="617871"/>
                  <a:pt x="881927" y="626914"/>
                  <a:pt x="868680" y="633538"/>
                </a:cubicBezTo>
                <a:cubicBezTo>
                  <a:pt x="861496" y="637130"/>
                  <a:pt x="853004" y="637566"/>
                  <a:pt x="845820" y="641158"/>
                </a:cubicBezTo>
                <a:cubicBezTo>
                  <a:pt x="837629" y="645254"/>
                  <a:pt x="831329" y="652679"/>
                  <a:pt x="822960" y="656398"/>
                </a:cubicBezTo>
                <a:cubicBezTo>
                  <a:pt x="808280" y="662922"/>
                  <a:pt x="792992" y="668488"/>
                  <a:pt x="777240" y="671638"/>
                </a:cubicBezTo>
                <a:cubicBezTo>
                  <a:pt x="741759" y="678734"/>
                  <a:pt x="744918" y="676464"/>
                  <a:pt x="716280" y="686878"/>
                </a:cubicBezTo>
                <a:cubicBezTo>
                  <a:pt x="695885" y="694294"/>
                  <a:pt x="675352" y="701391"/>
                  <a:pt x="655320" y="709738"/>
                </a:cubicBezTo>
                <a:cubicBezTo>
                  <a:pt x="644835" y="714107"/>
                  <a:pt x="635616" y="721386"/>
                  <a:pt x="624840" y="724978"/>
                </a:cubicBezTo>
                <a:cubicBezTo>
                  <a:pt x="610973" y="729600"/>
                  <a:pt x="552535" y="737659"/>
                  <a:pt x="541020" y="740218"/>
                </a:cubicBezTo>
                <a:cubicBezTo>
                  <a:pt x="533179" y="741960"/>
                  <a:pt x="525883" y="745631"/>
                  <a:pt x="518160" y="747838"/>
                </a:cubicBezTo>
                <a:cubicBezTo>
                  <a:pt x="508090" y="750715"/>
                  <a:pt x="497750" y="752581"/>
                  <a:pt x="487680" y="755458"/>
                </a:cubicBezTo>
                <a:cubicBezTo>
                  <a:pt x="459117" y="763619"/>
                  <a:pt x="467094" y="764743"/>
                  <a:pt x="434340" y="770698"/>
                </a:cubicBezTo>
                <a:cubicBezTo>
                  <a:pt x="411205" y="774904"/>
                  <a:pt x="341269" y="783284"/>
                  <a:pt x="320040" y="785938"/>
                </a:cubicBezTo>
                <a:cubicBezTo>
                  <a:pt x="265230" y="804208"/>
                  <a:pt x="333677" y="782042"/>
                  <a:pt x="266700" y="801178"/>
                </a:cubicBezTo>
                <a:cubicBezTo>
                  <a:pt x="258977" y="803385"/>
                  <a:pt x="250861" y="804897"/>
                  <a:pt x="243840" y="808798"/>
                </a:cubicBezTo>
                <a:cubicBezTo>
                  <a:pt x="232602" y="815041"/>
                  <a:pt x="181537" y="849978"/>
                  <a:pt x="167640" y="862138"/>
                </a:cubicBezTo>
                <a:cubicBezTo>
                  <a:pt x="156827" y="871600"/>
                  <a:pt x="148069" y="883267"/>
                  <a:pt x="137160" y="892618"/>
                </a:cubicBezTo>
                <a:cubicBezTo>
                  <a:pt x="97351" y="926740"/>
                  <a:pt x="109870" y="887834"/>
                  <a:pt x="60960" y="961198"/>
                </a:cubicBezTo>
                <a:cubicBezTo>
                  <a:pt x="39742" y="993024"/>
                  <a:pt x="52196" y="977582"/>
                  <a:pt x="22860" y="1006918"/>
                </a:cubicBezTo>
                <a:cubicBezTo>
                  <a:pt x="347" y="1074458"/>
                  <a:pt x="9394" y="1036672"/>
                  <a:pt x="0" y="1121218"/>
                </a:cubicBezTo>
                <a:cubicBezTo>
                  <a:pt x="2540" y="1265998"/>
                  <a:pt x="1674" y="1410878"/>
                  <a:pt x="7620" y="1555558"/>
                </a:cubicBezTo>
                <a:cubicBezTo>
                  <a:pt x="9059" y="1590565"/>
                  <a:pt x="19700" y="1668865"/>
                  <a:pt x="30480" y="1715578"/>
                </a:cubicBezTo>
                <a:cubicBezTo>
                  <a:pt x="34124" y="1731370"/>
                  <a:pt x="40143" y="1782744"/>
                  <a:pt x="60960" y="1799398"/>
                </a:cubicBezTo>
                <a:cubicBezTo>
                  <a:pt x="67232" y="1804416"/>
                  <a:pt x="76200" y="1804478"/>
                  <a:pt x="83820" y="1807018"/>
                </a:cubicBezTo>
                <a:cubicBezTo>
                  <a:pt x="88900" y="1814638"/>
                  <a:pt x="91557" y="1824626"/>
                  <a:pt x="99060" y="1829878"/>
                </a:cubicBezTo>
                <a:cubicBezTo>
                  <a:pt x="117672" y="1842906"/>
                  <a:pt x="137980" y="1854848"/>
                  <a:pt x="160020" y="1860358"/>
                </a:cubicBezTo>
                <a:cubicBezTo>
                  <a:pt x="169786" y="1862799"/>
                  <a:pt x="202428" y="1870132"/>
                  <a:pt x="213360" y="1875598"/>
                </a:cubicBezTo>
                <a:cubicBezTo>
                  <a:pt x="221551" y="1879694"/>
                  <a:pt x="227851" y="1887119"/>
                  <a:pt x="236220" y="1890838"/>
                </a:cubicBezTo>
                <a:cubicBezTo>
                  <a:pt x="250900" y="1897362"/>
                  <a:pt x="266700" y="1900998"/>
                  <a:pt x="281940" y="1906078"/>
                </a:cubicBezTo>
                <a:lnTo>
                  <a:pt x="304800" y="1913698"/>
                </a:lnTo>
                <a:lnTo>
                  <a:pt x="327660" y="1921318"/>
                </a:lnTo>
                <a:cubicBezTo>
                  <a:pt x="335280" y="1923858"/>
                  <a:pt x="342499" y="1928516"/>
                  <a:pt x="350520" y="1928938"/>
                </a:cubicBezTo>
                <a:lnTo>
                  <a:pt x="495300" y="1936558"/>
                </a:lnTo>
                <a:lnTo>
                  <a:pt x="998220" y="1928938"/>
                </a:lnTo>
                <a:cubicBezTo>
                  <a:pt x="1989729" y="1917064"/>
                  <a:pt x="1464204" y="1929308"/>
                  <a:pt x="2057400" y="1913698"/>
                </a:cubicBezTo>
                <a:cubicBezTo>
                  <a:pt x="2072640" y="1911158"/>
                  <a:pt x="2087970" y="1909108"/>
                  <a:pt x="2103120" y="1906078"/>
                </a:cubicBezTo>
                <a:cubicBezTo>
                  <a:pt x="2113389" y="1904024"/>
                  <a:pt x="2123191" y="1899615"/>
                  <a:pt x="2133600" y="1898458"/>
                </a:cubicBezTo>
                <a:cubicBezTo>
                  <a:pt x="2191882" y="1891982"/>
                  <a:pt x="2250446" y="1888372"/>
                  <a:pt x="2308860" y="1883218"/>
                </a:cubicBezTo>
                <a:lnTo>
                  <a:pt x="2392680" y="1875598"/>
                </a:lnTo>
                <a:cubicBezTo>
                  <a:pt x="2410460" y="1870518"/>
                  <a:pt x="2427861" y="1863850"/>
                  <a:pt x="2446020" y="1860358"/>
                </a:cubicBezTo>
                <a:cubicBezTo>
                  <a:pt x="2580175" y="1834559"/>
                  <a:pt x="2576331" y="1842449"/>
                  <a:pt x="2697480" y="1822258"/>
                </a:cubicBezTo>
                <a:cubicBezTo>
                  <a:pt x="2727960" y="1817178"/>
                  <a:pt x="2758620" y="1813078"/>
                  <a:pt x="2788920" y="1807018"/>
                </a:cubicBezTo>
                <a:cubicBezTo>
                  <a:pt x="2801620" y="1804478"/>
                  <a:pt x="2814733" y="1803494"/>
                  <a:pt x="2827020" y="1799398"/>
                </a:cubicBezTo>
                <a:cubicBezTo>
                  <a:pt x="2987313" y="1745967"/>
                  <a:pt x="2847770" y="1793797"/>
                  <a:pt x="2933700" y="1746058"/>
                </a:cubicBezTo>
                <a:cubicBezTo>
                  <a:pt x="2945657" y="1739415"/>
                  <a:pt x="2960071" y="1737855"/>
                  <a:pt x="2971800" y="1730818"/>
                </a:cubicBezTo>
                <a:cubicBezTo>
                  <a:pt x="2985746" y="1722450"/>
                  <a:pt x="2995954" y="1708706"/>
                  <a:pt x="3009900" y="1700338"/>
                </a:cubicBezTo>
                <a:cubicBezTo>
                  <a:pt x="3021629" y="1693301"/>
                  <a:pt x="3036078" y="1691804"/>
                  <a:pt x="3048000" y="1685098"/>
                </a:cubicBezTo>
                <a:cubicBezTo>
                  <a:pt x="3167797" y="1617712"/>
                  <a:pt x="3093320" y="1644591"/>
                  <a:pt x="3154680" y="1624138"/>
                </a:cubicBezTo>
                <a:cubicBezTo>
                  <a:pt x="3175000" y="1603818"/>
                  <a:pt x="3202789" y="1588881"/>
                  <a:pt x="3215640" y="1563178"/>
                </a:cubicBezTo>
                <a:cubicBezTo>
                  <a:pt x="3238153" y="1518151"/>
                  <a:pt x="3223784" y="1541568"/>
                  <a:pt x="3261360" y="1494598"/>
                </a:cubicBezTo>
                <a:cubicBezTo>
                  <a:pt x="3275933" y="1450879"/>
                  <a:pt x="3258544" y="1491687"/>
                  <a:pt x="3291840" y="1448878"/>
                </a:cubicBezTo>
                <a:cubicBezTo>
                  <a:pt x="3303085" y="1434420"/>
                  <a:pt x="3311547" y="1417971"/>
                  <a:pt x="3322320" y="1403158"/>
                </a:cubicBezTo>
                <a:cubicBezTo>
                  <a:pt x="3331886" y="1390005"/>
                  <a:pt x="3342640" y="1377758"/>
                  <a:pt x="3352800" y="1365058"/>
                </a:cubicBezTo>
                <a:cubicBezTo>
                  <a:pt x="3360437" y="1342147"/>
                  <a:pt x="3359247" y="1339033"/>
                  <a:pt x="3375660" y="1319338"/>
                </a:cubicBezTo>
                <a:cubicBezTo>
                  <a:pt x="3382559" y="1311059"/>
                  <a:pt x="3391621" y="1304757"/>
                  <a:pt x="3398520" y="1296478"/>
                </a:cubicBezTo>
                <a:cubicBezTo>
                  <a:pt x="3449538" y="1235256"/>
                  <a:pt x="3373102" y="1317668"/>
                  <a:pt x="3429000" y="1243138"/>
                </a:cubicBezTo>
                <a:cubicBezTo>
                  <a:pt x="3471214" y="1186852"/>
                  <a:pt x="3450127" y="1239561"/>
                  <a:pt x="3474720" y="1182178"/>
                </a:cubicBezTo>
                <a:cubicBezTo>
                  <a:pt x="3486596" y="1154468"/>
                  <a:pt x="3482232" y="1148376"/>
                  <a:pt x="3489960" y="1113598"/>
                </a:cubicBezTo>
                <a:cubicBezTo>
                  <a:pt x="3491702" y="1105757"/>
                  <a:pt x="3495774" y="1098564"/>
                  <a:pt x="3497580" y="1090738"/>
                </a:cubicBezTo>
                <a:cubicBezTo>
                  <a:pt x="3503405" y="1065498"/>
                  <a:pt x="3506538" y="1039668"/>
                  <a:pt x="3512820" y="1014538"/>
                </a:cubicBezTo>
                <a:lnTo>
                  <a:pt x="3528060" y="953578"/>
                </a:lnTo>
                <a:cubicBezTo>
                  <a:pt x="3530600" y="943418"/>
                  <a:pt x="3533958" y="933428"/>
                  <a:pt x="3535680" y="923098"/>
                </a:cubicBezTo>
                <a:cubicBezTo>
                  <a:pt x="3541194" y="890012"/>
                  <a:pt x="3543820" y="871228"/>
                  <a:pt x="3550920" y="839278"/>
                </a:cubicBezTo>
                <a:cubicBezTo>
                  <a:pt x="3553192" y="829055"/>
                  <a:pt x="3556000" y="818958"/>
                  <a:pt x="3558540" y="808798"/>
                </a:cubicBezTo>
                <a:cubicBezTo>
                  <a:pt x="3574007" y="654129"/>
                  <a:pt x="3554159" y="815465"/>
                  <a:pt x="3589020" y="641158"/>
                </a:cubicBezTo>
                <a:cubicBezTo>
                  <a:pt x="3593036" y="621078"/>
                  <a:pt x="3593934" y="600496"/>
                  <a:pt x="3596640" y="580198"/>
                </a:cubicBezTo>
                <a:cubicBezTo>
                  <a:pt x="3599014" y="562395"/>
                  <a:pt x="3602032" y="544680"/>
                  <a:pt x="3604260" y="526858"/>
                </a:cubicBezTo>
                <a:cubicBezTo>
                  <a:pt x="3607113" y="504035"/>
                  <a:pt x="3605828" y="480468"/>
                  <a:pt x="3611880" y="458278"/>
                </a:cubicBezTo>
                <a:cubicBezTo>
                  <a:pt x="3634561" y="375114"/>
                  <a:pt x="3641743" y="371574"/>
                  <a:pt x="3680460" y="313498"/>
                </a:cubicBezTo>
                <a:cubicBezTo>
                  <a:pt x="3695871" y="251855"/>
                  <a:pt x="3678230" y="315541"/>
                  <a:pt x="3710940" y="229678"/>
                </a:cubicBezTo>
                <a:cubicBezTo>
                  <a:pt x="3750268" y="126443"/>
                  <a:pt x="3742708" y="154659"/>
                  <a:pt x="3756660" y="84898"/>
                </a:cubicBezTo>
                <a:cubicBezTo>
                  <a:pt x="3715299" y="-80548"/>
                  <a:pt x="3757558" y="46798"/>
                  <a:pt x="3329940" y="46798"/>
                </a:cubicBezTo>
                <a:cubicBezTo>
                  <a:pt x="3284149" y="46798"/>
                  <a:pt x="3238500" y="51878"/>
                  <a:pt x="3192780" y="54418"/>
                </a:cubicBezTo>
                <a:cubicBezTo>
                  <a:pt x="3185160" y="59498"/>
                  <a:pt x="3177926" y="65210"/>
                  <a:pt x="3169920" y="69658"/>
                </a:cubicBezTo>
                <a:cubicBezTo>
                  <a:pt x="3097702" y="109779"/>
                  <a:pt x="3150329" y="74505"/>
                  <a:pt x="3086100" y="115378"/>
                </a:cubicBezTo>
                <a:cubicBezTo>
                  <a:pt x="3070647" y="125212"/>
                  <a:pt x="3055193" y="135085"/>
                  <a:pt x="3040380" y="145858"/>
                </a:cubicBezTo>
                <a:cubicBezTo>
                  <a:pt x="3003518" y="172667"/>
                  <a:pt x="2998311" y="184337"/>
                  <a:pt x="2956560" y="206818"/>
                </a:cubicBezTo>
                <a:cubicBezTo>
                  <a:pt x="2939528" y="215989"/>
                  <a:pt x="2921234" y="222629"/>
                  <a:pt x="2903220" y="229678"/>
                </a:cubicBezTo>
                <a:cubicBezTo>
                  <a:pt x="2862801" y="245494"/>
                  <a:pt x="2822784" y="262634"/>
                  <a:pt x="2781300" y="275398"/>
                </a:cubicBezTo>
                <a:cubicBezTo>
                  <a:pt x="2756542" y="283016"/>
                  <a:pt x="2729150" y="281018"/>
                  <a:pt x="2705100" y="290638"/>
                </a:cubicBezTo>
                <a:cubicBezTo>
                  <a:pt x="2677884" y="301524"/>
                  <a:pt x="2661437" y="306880"/>
                  <a:pt x="2636520" y="321118"/>
                </a:cubicBezTo>
                <a:cubicBezTo>
                  <a:pt x="2628569" y="325662"/>
                  <a:pt x="2621851" y="332262"/>
                  <a:pt x="2613660" y="336358"/>
                </a:cubicBezTo>
                <a:cubicBezTo>
                  <a:pt x="2568181" y="359098"/>
                  <a:pt x="2584574" y="346369"/>
                  <a:pt x="2537460" y="359218"/>
                </a:cubicBezTo>
                <a:cubicBezTo>
                  <a:pt x="2521962" y="363445"/>
                  <a:pt x="2507618" y="372015"/>
                  <a:pt x="2491740" y="374458"/>
                </a:cubicBezTo>
                <a:cubicBezTo>
                  <a:pt x="2441280" y="382221"/>
                  <a:pt x="2390140" y="384618"/>
                  <a:pt x="2339340" y="389698"/>
                </a:cubicBezTo>
                <a:cubicBezTo>
                  <a:pt x="2308860" y="387158"/>
                  <a:pt x="2278069" y="387106"/>
                  <a:pt x="2247900" y="382078"/>
                </a:cubicBezTo>
                <a:cubicBezTo>
                  <a:pt x="2142002" y="364428"/>
                  <a:pt x="2232660" y="368108"/>
                  <a:pt x="2209800" y="3668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2699792" y="3780941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200" dirty="0">
                <a:latin typeface="Brush Script MT" panose="03060802040406070304" pitchFamily="66" charset="0"/>
              </a:rPr>
              <a:t>merci Yvonne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1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7437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Wahlen 2018/19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7544" y="1557338"/>
            <a:ext cx="85689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/>
              <a:t>Präsident</a:t>
            </a:r>
            <a:r>
              <a:rPr lang="de-CH" sz="2800" dirty="0"/>
              <a:t>		Miguel Angel Diez</a:t>
            </a:r>
          </a:p>
          <a:p>
            <a:pPr eaLnBrk="1" hangingPunct="1">
              <a:spcBef>
                <a:spcPct val="50000"/>
              </a:spcBef>
            </a:pPr>
            <a:r>
              <a:rPr lang="de-CH" sz="2800" b="1" dirty="0"/>
              <a:t>Vorstand</a:t>
            </a:r>
            <a:r>
              <a:rPr lang="de-CH" sz="2800" dirty="0"/>
              <a:t>		Marcus Nauer (Vizepräsident) </a:t>
            </a:r>
            <a:br>
              <a:rPr lang="de-CH" sz="2800" dirty="0"/>
            </a:br>
            <a:r>
              <a:rPr lang="de-CH" sz="2800" dirty="0"/>
              <a:t>			Jacqueline Nauer (Administration)				André Walther (Beisitz)	</a:t>
            </a:r>
            <a:br>
              <a:rPr lang="de-CH" sz="2800" dirty="0"/>
            </a:br>
            <a:r>
              <a:rPr lang="de-CH" sz="2800" dirty="0"/>
              <a:t>			</a:t>
            </a:r>
          </a:p>
          <a:p>
            <a:pPr eaLnBrk="1" hangingPunct="1">
              <a:spcBef>
                <a:spcPct val="50000"/>
              </a:spcBef>
            </a:pPr>
            <a:r>
              <a:rPr lang="de-CH" sz="2800" dirty="0"/>
              <a:t>			Kath. Kirche (vakant)</a:t>
            </a:r>
          </a:p>
          <a:p>
            <a:pPr eaLnBrk="1" hangingPunct="1">
              <a:spcBef>
                <a:spcPct val="50000"/>
              </a:spcBef>
            </a:pPr>
            <a:br>
              <a:rPr lang="de-CH" sz="2800" dirty="0"/>
            </a:br>
            <a:r>
              <a:rPr lang="de-CH" sz="2800" b="1" dirty="0"/>
              <a:t>Revisoren</a:t>
            </a:r>
            <a:r>
              <a:rPr lang="de-CH" sz="2800" dirty="0"/>
              <a:t>		Barbara Fas</a:t>
            </a:r>
            <a:br>
              <a:rPr lang="de-CH" sz="2800" dirty="0"/>
            </a:br>
            <a:r>
              <a:rPr lang="de-CH" sz="2800" dirty="0"/>
              <a:t>			Paul Hermann			</a:t>
            </a:r>
          </a:p>
          <a:p>
            <a:pPr eaLnBrk="1" hangingPunct="1">
              <a:spcBef>
                <a:spcPct val="50000"/>
              </a:spcBef>
            </a:pPr>
            <a:r>
              <a:rPr lang="de-CH" sz="2800" dirty="0"/>
              <a:t>		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50913" y="639763"/>
            <a:ext cx="7437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4000">
              <a:solidFill>
                <a:srgbClr val="B2B2B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008063"/>
          </a:xfrm>
        </p:spPr>
        <p:txBody>
          <a:bodyPr/>
          <a:lstStyle/>
          <a:p>
            <a:pPr marL="838200" indent="-838200" eaLnBrk="1" hangingPunct="1"/>
            <a:r>
              <a:rPr lang="de-C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Vereinstätigkeiten 2018/19</a:t>
            </a:r>
            <a:br>
              <a:rPr lang="de-CH" sz="4000" dirty="0"/>
            </a:br>
            <a:br>
              <a:rPr lang="de-CH" sz="2000" dirty="0">
                <a:solidFill>
                  <a:schemeClr val="tx1"/>
                </a:solidFill>
              </a:rPr>
            </a:br>
            <a:endParaRPr lang="de-CH" sz="2000" dirty="0">
              <a:solidFill>
                <a:schemeClr val="tx1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7487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2300" lvl="1">
              <a:defRPr/>
            </a:pPr>
            <a:endParaRPr lang="de-CH" sz="2000" b="1" dirty="0"/>
          </a:p>
          <a:p>
            <a:pPr marL="622300" lvl="1">
              <a:defRPr/>
            </a:pPr>
            <a:r>
              <a:rPr lang="de-CH" sz="2000" b="1" dirty="0"/>
              <a:t>alle Anlässe nach Ansage auf unserer Homepage.</a:t>
            </a:r>
            <a:br>
              <a:rPr lang="de-CH" sz="2000" b="1" dirty="0"/>
            </a:br>
            <a:br>
              <a:rPr lang="de-CH" sz="2000" b="1" dirty="0"/>
            </a:br>
            <a:endParaRPr lang="de-CH" sz="2000" b="1" dirty="0"/>
          </a:p>
          <a:p>
            <a:pPr marL="622300" lvl="1">
              <a:defRPr/>
            </a:pPr>
            <a:r>
              <a:rPr lang="de-CH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Abendveranstaltung MBE jeweils Samstag Abend, wir freuen uns über alle freiwilligen Helfer. </a:t>
            </a:r>
            <a:r>
              <a:rPr lang="de-CH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Jacqueline Nauer</a:t>
            </a:r>
            <a:r>
              <a:rPr lang="de-CH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nimmt gerne eure Anmeldung entgegen.</a:t>
            </a:r>
          </a:p>
          <a:p>
            <a:pPr marL="622300" lvl="1">
              <a:defRPr/>
            </a:pPr>
            <a:endParaRPr lang="de-CH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2300" lvl="1" algn="ctr">
              <a:defRPr/>
            </a:pPr>
            <a:r>
              <a:rPr lang="de-CH" sz="2000" b="1" i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admin@mbemmen.ch</a:t>
            </a:r>
            <a:r>
              <a:rPr lang="de-CH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11187" y="476672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Anträge und Verschiedenes</a:t>
            </a:r>
          </a:p>
        </p:txBody>
      </p:sp>
    </p:spTree>
    <p:extLst>
      <p:ext uri="{BB962C8B-B14F-4D97-AF65-F5344CB8AC3E}">
        <p14:creationId xmlns:p14="http://schemas.microsoft.com/office/powerpoint/2010/main" val="34196618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Das Wort hat 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D1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9FD2688-DE04-4D11-9873-38BB47A2367D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333375"/>
            <a:ext cx="7772400" cy="935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9pPr>
          </a:lstStyle>
          <a:p>
            <a:pPr eaLnBrk="1" hangingPunct="1"/>
            <a:r>
              <a:rPr lang="de-CH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Wahl Stimmenzähler</a:t>
            </a:r>
            <a:br>
              <a:rPr lang="de-CH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CH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 Stimmrechte</a:t>
            </a:r>
            <a:endParaRPr lang="de-CH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8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9FD2688-DE04-4D11-9873-38BB47A2367D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333374"/>
            <a:ext cx="7772400" cy="25915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9pPr>
          </a:lstStyle>
          <a:p>
            <a:pPr eaLnBrk="1" hangingPunct="1"/>
            <a:r>
              <a:rPr lang="de-CH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Abnahme des Protokolls der letztjährigen GV</a:t>
            </a:r>
            <a:br>
              <a:rPr lang="de-CH" sz="2000" kern="0" dirty="0">
                <a:solidFill>
                  <a:schemeClr val="tx1"/>
                </a:solidFill>
              </a:rPr>
            </a:br>
            <a:endParaRPr lang="de-CH" sz="2000" kern="0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1C4004-FCE3-43AC-839F-69818714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12" y="1860085"/>
            <a:ext cx="3442918" cy="4869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D2B86A-AFE7-40ED-93FB-ECD57EA28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85" y="1860085"/>
            <a:ext cx="3766054" cy="4365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2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9FD2688-DE04-4D11-9873-38BB47A2367D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333375"/>
            <a:ext cx="7772400" cy="935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2B2B2"/>
                </a:solidFill>
                <a:latin typeface="Futura Bold" pitchFamily="34" charset="0"/>
              </a:defRPr>
            </a:lvl9pPr>
          </a:lstStyle>
          <a:p>
            <a:pPr eaLnBrk="1" hangingPunct="1"/>
            <a:r>
              <a:rPr lang="de-CH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Jahresbericht des Präsidenten und der Abendleitung</a:t>
            </a:r>
          </a:p>
        </p:txBody>
      </p:sp>
    </p:spTree>
    <p:extLst>
      <p:ext uri="{BB962C8B-B14F-4D97-AF65-F5344CB8AC3E}">
        <p14:creationId xmlns:p14="http://schemas.microsoft.com/office/powerpoint/2010/main" val="374491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79712" y="292494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49 Teilnehmende im Durchschnitt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43608" y="1124744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/>
              <a:t>~700 Teilnehmende (2017)</a:t>
            </a:r>
          </a:p>
          <a:p>
            <a:r>
              <a:rPr lang="de-CH" sz="4400" dirty="0"/>
              <a:t>~1200 Teilnehmende (2018)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7D47D18-478A-4F8A-8CCB-A79EE31FE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503" y="0"/>
            <a:ext cx="4772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3568" y="332656"/>
            <a:ext cx="7921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Highlights </a:t>
            </a:r>
            <a:r>
              <a:rPr lang="de-C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/ 2018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1600" y="1916832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Mutterschaft Mira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Projektleitung durch Abendleiter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Startevent mit Hot </a:t>
            </a:r>
            <a:r>
              <a:rPr lang="de-CH" sz="2000" dirty="0" err="1"/>
              <a:t>dogs</a:t>
            </a: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/>
              <a:t>Teamkurs</a:t>
            </a:r>
            <a:endParaRPr lang="de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Ausflug ins </a:t>
            </a:r>
            <a:r>
              <a:rPr lang="de-CH" sz="2000" dirty="0" err="1"/>
              <a:t>Alpamare</a:t>
            </a:r>
            <a:r>
              <a:rPr lang="de-CH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03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Futura Bol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737</Words>
  <Application>Microsoft Office PowerPoint</Application>
  <PresentationFormat>Bildschirmpräsentation (4:3)</PresentationFormat>
  <Paragraphs>140</Paragraphs>
  <Slides>26</Slides>
  <Notes>26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Brush Script MT</vt:lpstr>
      <vt:lpstr>Futura Bold</vt:lpstr>
      <vt:lpstr>Wingdings</vt:lpstr>
      <vt:lpstr>Blank</vt:lpstr>
      <vt:lpstr>Generalversammlung Saison 2017/18  Trägerverein Midnight Basket Emmen </vt:lpstr>
      <vt:lpstr>Traktandenliste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Vereinstätigkeiten 2018/19  </vt:lpstr>
      <vt:lpstr>PowerPoint-Präsentation</vt:lpstr>
      <vt:lpstr>PowerPoint-Präsentation</vt:lpstr>
    </vt:vector>
  </TitlesOfParts>
  <Company>AFM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Stefan Brauchli</dc:creator>
  <cp:lastModifiedBy>Miguel Diez</cp:lastModifiedBy>
  <cp:revision>132</cp:revision>
  <cp:lastPrinted>2018-05-02T14:02:05Z</cp:lastPrinted>
  <dcterms:created xsi:type="dcterms:W3CDTF">2008-04-08T17:16:50Z</dcterms:created>
  <dcterms:modified xsi:type="dcterms:W3CDTF">2018-05-03T15:20:02Z</dcterms:modified>
</cp:coreProperties>
</file>